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A5442-AE42-4EF7-8B5F-663358584860}" type="datetimeFigureOut">
              <a:rPr lang="en-IN" smtClean="0"/>
              <a:t>30-11-2022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D2AF5D-0D1A-469C-9A18-09B94333291F}" type="slidenum">
              <a:rPr lang="en-IN" smtClean="0"/>
              <a:t>‹#›</a:t>
            </a:fld>
            <a:endParaRPr lang="en-IN"/>
          </a:p>
        </p:txBody>
      </p:sp>
    </p:spTree>
    <p:extLst>
      <p:ext uri="{BB962C8B-B14F-4D97-AF65-F5344CB8AC3E}">
        <p14:creationId xmlns:p14="http://schemas.microsoft.com/office/powerpoint/2010/main" val="2271320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62069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610310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053293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593295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918774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252373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365658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665903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593363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094583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51128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4155519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214206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p:spPr>
        <p:txBody>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1200" b="0" smtClean="0">
                <a:latin typeface="Times New Roman" panose="02020603050405020304" pitchFamily="18" charset="0"/>
              </a:rPr>
              <a:t>1.#</a:t>
            </a: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23823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476414E-02E2-4317-BDAC-8006334D7A48}" type="datetimeFigureOut">
              <a:rPr lang="en-IN" smtClean="0"/>
              <a:t>30-11-2022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4278313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476414E-02E2-4317-BDAC-8006334D7A48}" type="datetimeFigureOut">
              <a:rPr lang="en-IN" smtClean="0"/>
              <a:t>30-11-2022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1951030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476414E-02E2-4317-BDAC-8006334D7A48}" type="datetimeFigureOut">
              <a:rPr lang="en-IN" smtClean="0"/>
              <a:t>30-11-2022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2520764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r>
              <a:rPr lang="en-US"/>
              <a:t>1.</a:t>
            </a:r>
            <a:fld id="{284EB22D-6E36-4E39-AB05-F9CC7BE3EEF3}" type="slidenum">
              <a:rPr lang="en-US"/>
              <a:pPr>
                <a:defRPr/>
              </a:pPr>
              <a:t>‹#›</a:t>
            </a:fld>
            <a:endParaRPr lang="en-US"/>
          </a:p>
        </p:txBody>
      </p:sp>
    </p:spTree>
    <p:extLst>
      <p:ext uri="{BB962C8B-B14F-4D97-AF65-F5344CB8AC3E}">
        <p14:creationId xmlns:p14="http://schemas.microsoft.com/office/powerpoint/2010/main" val="1485836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476414E-02E2-4317-BDAC-8006334D7A48}" type="datetimeFigureOut">
              <a:rPr lang="en-IN" smtClean="0"/>
              <a:t>30-11-2022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1828643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76414E-02E2-4317-BDAC-8006334D7A48}" type="datetimeFigureOut">
              <a:rPr lang="en-IN" smtClean="0"/>
              <a:t>30-11-2022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398378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476414E-02E2-4317-BDAC-8006334D7A48}" type="datetimeFigureOut">
              <a:rPr lang="en-IN" smtClean="0"/>
              <a:t>30-11-2022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772760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476414E-02E2-4317-BDAC-8006334D7A48}" type="datetimeFigureOut">
              <a:rPr lang="en-IN" smtClean="0"/>
              <a:t>30-11-2022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2845485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476414E-02E2-4317-BDAC-8006334D7A48}" type="datetimeFigureOut">
              <a:rPr lang="en-IN" smtClean="0"/>
              <a:t>30-11-2022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7291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6414E-02E2-4317-BDAC-8006334D7A48}" type="datetimeFigureOut">
              <a:rPr lang="en-IN" smtClean="0"/>
              <a:t>30-11-2022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1047101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76414E-02E2-4317-BDAC-8006334D7A48}" type="datetimeFigureOut">
              <a:rPr lang="en-IN" smtClean="0"/>
              <a:t>30-11-2022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24119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76414E-02E2-4317-BDAC-8006334D7A48}" type="datetimeFigureOut">
              <a:rPr lang="en-IN" smtClean="0"/>
              <a:t>30-11-2022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9E27DA9-CA45-4959-9785-74785F4D3E79}" type="slidenum">
              <a:rPr lang="en-IN" smtClean="0"/>
              <a:t>‹#›</a:t>
            </a:fld>
            <a:endParaRPr lang="en-IN"/>
          </a:p>
        </p:txBody>
      </p:sp>
    </p:spTree>
    <p:extLst>
      <p:ext uri="{BB962C8B-B14F-4D97-AF65-F5344CB8AC3E}">
        <p14:creationId xmlns:p14="http://schemas.microsoft.com/office/powerpoint/2010/main" val="133954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6414E-02E2-4317-BDAC-8006334D7A48}" type="datetimeFigureOut">
              <a:rPr lang="en-IN" smtClean="0"/>
              <a:t>30-11-2022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27DA9-CA45-4959-9785-74785F4D3E79}" type="slidenum">
              <a:rPr lang="en-IN" smtClean="0"/>
              <a:t>‹#›</a:t>
            </a:fld>
            <a:endParaRPr lang="en-IN"/>
          </a:p>
        </p:txBody>
      </p:sp>
    </p:spTree>
    <p:extLst>
      <p:ext uri="{BB962C8B-B14F-4D97-AF65-F5344CB8AC3E}">
        <p14:creationId xmlns:p14="http://schemas.microsoft.com/office/powerpoint/2010/main" val="4059288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Collision_domain"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Broadcast_domain"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www.geeksforgeeks.org/network-devices-hub-repeater-bridge-switch-router-gateways/#Routers"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2209800" y="1752600"/>
            <a:ext cx="8077200" cy="7355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algn="ctr"/>
            <a:r>
              <a:rPr lang="en-US" sz="4400" dirty="0">
                <a:solidFill>
                  <a:schemeClr val="tx2"/>
                </a:solidFill>
              </a:rPr>
              <a:t>DATA COMMUNICATIONS </a:t>
            </a:r>
          </a:p>
          <a:p>
            <a:pPr algn="ctr"/>
            <a:r>
              <a:rPr lang="en-US" sz="4400" dirty="0">
                <a:solidFill>
                  <a:schemeClr val="tx2"/>
                </a:solidFill>
              </a:rPr>
              <a:t>&amp; NETWORKS</a:t>
            </a:r>
          </a:p>
          <a:p>
            <a:pPr algn="ctr"/>
            <a:endParaRPr lang="en-US" sz="2000" dirty="0">
              <a:solidFill>
                <a:schemeClr val="tx2"/>
              </a:solidFill>
            </a:endParaRPr>
          </a:p>
          <a:p>
            <a:pPr algn="ctr"/>
            <a:r>
              <a:rPr lang="en-US" sz="4400" dirty="0"/>
              <a:t>Unit </a:t>
            </a:r>
            <a:r>
              <a:rPr lang="en-US" sz="4400"/>
              <a:t>– </a:t>
            </a:r>
            <a:r>
              <a:rPr lang="en-US" sz="4400" dirty="0"/>
              <a:t>4</a:t>
            </a:r>
          </a:p>
          <a:p>
            <a:pPr algn="r"/>
            <a:r>
              <a:rPr lang="en-US" sz="2400" dirty="0"/>
              <a:t>Prepared By,</a:t>
            </a:r>
          </a:p>
          <a:p>
            <a:pPr algn="r"/>
            <a:r>
              <a:rPr lang="en-US" sz="2400" dirty="0"/>
              <a:t>R. A. </a:t>
            </a:r>
            <a:r>
              <a:rPr lang="en-US" sz="2400" dirty="0" err="1"/>
              <a:t>Vinoth</a:t>
            </a:r>
            <a:r>
              <a:rPr lang="en-US" sz="2400" dirty="0"/>
              <a:t> Kumar,</a:t>
            </a:r>
          </a:p>
          <a:p>
            <a:pPr algn="r"/>
            <a:r>
              <a:rPr lang="en-US" sz="2400" dirty="0"/>
              <a:t>Assistant Professor,</a:t>
            </a:r>
          </a:p>
          <a:p>
            <a:pPr algn="r"/>
            <a:r>
              <a:rPr lang="en-US" sz="2400" dirty="0"/>
              <a:t>	Arul </a:t>
            </a:r>
            <a:r>
              <a:rPr lang="en-US" sz="2400" dirty="0" err="1"/>
              <a:t>Anandar</a:t>
            </a:r>
            <a:r>
              <a:rPr lang="en-US" sz="2400" dirty="0"/>
              <a:t> College,</a:t>
            </a:r>
          </a:p>
          <a:p>
            <a:pPr algn="r"/>
            <a:r>
              <a:rPr lang="en-US" sz="2400" dirty="0" err="1"/>
              <a:t>Karumathur</a:t>
            </a:r>
            <a:r>
              <a:rPr lang="en-US" sz="2400" dirty="0"/>
              <a:t>,</a:t>
            </a:r>
          </a:p>
          <a:p>
            <a:pPr algn="r"/>
            <a:r>
              <a:rPr lang="en-US" sz="2400" dirty="0"/>
              <a:t>Madurai .</a:t>
            </a:r>
          </a:p>
          <a:p>
            <a:pPr algn="ctr"/>
            <a:endParaRPr lang="en-US" sz="4400" dirty="0"/>
          </a:p>
          <a:p>
            <a:pPr algn="ctr"/>
            <a:endParaRPr lang="en-US" sz="4400" dirty="0"/>
          </a:p>
          <a:p>
            <a:pPr algn="ctr"/>
            <a:endParaRPr lang="en-US" sz="4400" dirty="0"/>
          </a:p>
          <a:p>
            <a:pPr algn="ctr"/>
            <a:endParaRPr lang="en-US" sz="4400" dirty="0"/>
          </a:p>
        </p:txBody>
      </p:sp>
    </p:spTree>
    <p:extLst>
      <p:ext uri="{BB962C8B-B14F-4D97-AF65-F5344CB8AC3E}">
        <p14:creationId xmlns:p14="http://schemas.microsoft.com/office/powerpoint/2010/main" val="2196477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7" y="294527"/>
            <a:ext cx="8937928"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lvl="0"/>
            <a:r>
              <a:rPr lang="en-US" sz="2400" dirty="0" smtClean="0"/>
              <a:t>5. Gateway</a:t>
            </a:r>
            <a:r>
              <a:rPr lang="en-US" sz="2400" dirty="0"/>
              <a:t> – </a:t>
            </a:r>
            <a:endParaRPr lang="en-US" sz="2400" dirty="0" smtClean="0"/>
          </a:p>
          <a:p>
            <a:pPr lvl="0"/>
            <a:endParaRPr lang="en-US" sz="2400" dirty="0"/>
          </a:p>
          <a:p>
            <a:pPr marL="342900" lvl="0" indent="-342900">
              <a:buFont typeface="Wingdings" panose="05000000000000000000" pitchFamily="2" charset="2"/>
              <a:buChar char="Ø"/>
            </a:pPr>
            <a:r>
              <a:rPr lang="en-US" sz="2400" b="0" dirty="0" smtClean="0"/>
              <a:t>A </a:t>
            </a:r>
            <a:r>
              <a:rPr lang="en-US" sz="2400" b="0" dirty="0"/>
              <a:t>gateway, as the name suggests, is a passage to connect two networks together that may work upon different networking models. </a:t>
            </a:r>
            <a:endParaRPr lang="en-US" sz="2400" b="0" dirty="0" smtClean="0"/>
          </a:p>
          <a:p>
            <a:pPr marL="342900" lvl="0" indent="-342900">
              <a:buFont typeface="Wingdings" panose="05000000000000000000" pitchFamily="2" charset="2"/>
              <a:buChar char="Ø"/>
            </a:pPr>
            <a:r>
              <a:rPr lang="en-US" sz="2400" b="0" dirty="0" smtClean="0"/>
              <a:t>They </a:t>
            </a:r>
            <a:r>
              <a:rPr lang="en-US" sz="2400" b="0" dirty="0"/>
              <a:t>basically work as the messenger agents that take data from one system, interpret it, and transfer it to another system. Gateways are also called protocol converters and can operate at any network layer. </a:t>
            </a:r>
            <a:endParaRPr lang="en-US" sz="2400" b="0" dirty="0" smtClean="0"/>
          </a:p>
          <a:p>
            <a:pPr marL="342900" lvl="0" indent="-342900">
              <a:buFont typeface="Wingdings" panose="05000000000000000000" pitchFamily="2" charset="2"/>
              <a:buChar char="Ø"/>
            </a:pPr>
            <a:r>
              <a:rPr lang="en-US" sz="2400" b="0" dirty="0" smtClean="0"/>
              <a:t>Gateways </a:t>
            </a:r>
            <a:r>
              <a:rPr lang="en-US" sz="2400" b="0" dirty="0"/>
              <a:t>are generally more complex than switch or router.</a:t>
            </a:r>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902539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7" y="294527"/>
            <a:ext cx="8937928"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2400" dirty="0"/>
              <a:t>Distance Vector Routing Algorithm</a:t>
            </a:r>
            <a:endParaRPr lang="en-IN" sz="2400" dirty="0"/>
          </a:p>
          <a:p>
            <a:pPr lvl="0"/>
            <a:r>
              <a:rPr lang="en-US" sz="2400" b="0" dirty="0"/>
              <a:t>The Distance vector algorithm is iterative, asynchronous and distributed.</a:t>
            </a:r>
            <a:endParaRPr lang="en-IN" sz="2400" b="0" dirty="0"/>
          </a:p>
          <a:p>
            <a:pPr lvl="1"/>
            <a:r>
              <a:rPr lang="en-US" sz="2400" dirty="0"/>
              <a:t>Distributed</a:t>
            </a:r>
            <a:r>
              <a:rPr lang="en-US" sz="2400" b="0" dirty="0"/>
              <a:t>: It is distributed in that each node receives information from one or more of its directly attached neighbors, performs calculation and then distributes the result back to its neighbors.</a:t>
            </a:r>
            <a:endParaRPr lang="en-IN" sz="2400" b="0" dirty="0"/>
          </a:p>
          <a:p>
            <a:pPr lvl="1"/>
            <a:r>
              <a:rPr lang="en-US" sz="2400" dirty="0"/>
              <a:t>Iterative</a:t>
            </a:r>
            <a:r>
              <a:rPr lang="en-US" sz="2400" b="0" dirty="0"/>
              <a:t>: It is iterative in that its process continues until no more information is available to be exchanged between neighbors.</a:t>
            </a:r>
            <a:endParaRPr lang="en-IN" sz="2400" b="0" dirty="0"/>
          </a:p>
          <a:p>
            <a:pPr lvl="1"/>
            <a:r>
              <a:rPr lang="en-US" sz="2400" dirty="0"/>
              <a:t>Asynchronous</a:t>
            </a:r>
            <a:r>
              <a:rPr lang="en-US" sz="2400" b="0" dirty="0"/>
              <a:t>: It does not require that all of its nodes operate in the lock step with each other.</a:t>
            </a:r>
            <a:endParaRPr lang="en-IN" sz="2400" b="0" dirty="0"/>
          </a:p>
          <a:p>
            <a:pPr marL="342900" lvl="0" indent="-342900">
              <a:buFont typeface="Wingdings" panose="05000000000000000000" pitchFamily="2" charset="2"/>
              <a:buChar char="Ø"/>
            </a:pPr>
            <a:r>
              <a:rPr lang="en-US" sz="2400" b="0" dirty="0"/>
              <a:t>The Distance vector algorithm is a dynamic algorithm.</a:t>
            </a:r>
            <a:endParaRPr lang="en-IN" sz="2400" b="0" dirty="0"/>
          </a:p>
          <a:p>
            <a:pPr marL="342900" lvl="0" indent="-342900">
              <a:buFont typeface="Wingdings" panose="05000000000000000000" pitchFamily="2" charset="2"/>
              <a:buChar char="Ø"/>
            </a:pPr>
            <a:r>
              <a:rPr lang="en-US" sz="2400" b="0" dirty="0"/>
              <a:t>It is mainly used in ARPANET, and RIP.</a:t>
            </a:r>
            <a:endParaRPr lang="en-IN" sz="2400" b="0" dirty="0"/>
          </a:p>
          <a:p>
            <a:pPr marL="342900" lvl="0" indent="-342900">
              <a:buFont typeface="Wingdings" panose="05000000000000000000" pitchFamily="2" charset="2"/>
              <a:buChar char="Ø"/>
            </a:pPr>
            <a:r>
              <a:rPr lang="en-US" sz="2400" b="0" dirty="0"/>
              <a:t>Each router maintains a distance table known as Vector.</a:t>
            </a:r>
            <a:endParaRPr lang="en-IN" sz="2400" b="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3950611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6" y="294527"/>
            <a:ext cx="10233991"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2400" dirty="0"/>
              <a:t>Three Keys to understand the working of </a:t>
            </a:r>
            <a:endParaRPr lang="en-US" sz="2400" dirty="0" smtClean="0"/>
          </a:p>
          <a:p>
            <a:r>
              <a:rPr lang="en-US" sz="2400" dirty="0" smtClean="0"/>
              <a:t>Distance </a:t>
            </a:r>
            <a:r>
              <a:rPr lang="en-US" sz="2400" dirty="0"/>
              <a:t>Vector </a:t>
            </a:r>
            <a:r>
              <a:rPr lang="en-US" sz="2400" dirty="0" smtClean="0"/>
              <a:t>Routing </a:t>
            </a:r>
            <a:r>
              <a:rPr lang="en-US" sz="2400" dirty="0"/>
              <a:t>Algorithm</a:t>
            </a:r>
            <a:r>
              <a:rPr lang="en-US" sz="2400" dirty="0" smtClean="0"/>
              <a:t>:</a:t>
            </a:r>
          </a:p>
          <a:p>
            <a:endParaRPr lang="en-IN" sz="2400" dirty="0"/>
          </a:p>
          <a:p>
            <a:pPr marL="342900" lvl="0" indent="-342900">
              <a:buFont typeface="Wingdings" panose="05000000000000000000" pitchFamily="2" charset="2"/>
              <a:buChar char="Ø"/>
            </a:pPr>
            <a:r>
              <a:rPr lang="en-US" sz="2400" b="0" dirty="0"/>
              <a:t>Knowledge about the whole network: Each router shares its knowledge through the entire network. The Router sends its collected knowledge about the network to its neighbors.</a:t>
            </a:r>
            <a:endParaRPr lang="en-IN" sz="2400" b="0" dirty="0"/>
          </a:p>
          <a:p>
            <a:pPr marL="342900" lvl="0" indent="-342900">
              <a:buFont typeface="Wingdings" panose="05000000000000000000" pitchFamily="2" charset="2"/>
              <a:buChar char="Ø"/>
            </a:pPr>
            <a:r>
              <a:rPr lang="en-US" sz="2400" b="0" dirty="0"/>
              <a:t>Routing only to neighbors: The router sends its knowledge about the network to only those routers which have direct links. The router sends whatever it has about the network through the ports. The information is received by the router and uses the information to update its own routing table.</a:t>
            </a:r>
            <a:endParaRPr lang="en-IN" sz="2400" b="0" dirty="0"/>
          </a:p>
          <a:p>
            <a:pPr marL="342900" lvl="0" indent="-342900">
              <a:buFont typeface="Wingdings" panose="05000000000000000000" pitchFamily="2" charset="2"/>
              <a:buChar char="Ø"/>
            </a:pPr>
            <a:r>
              <a:rPr lang="en-US" sz="2400" b="0" dirty="0"/>
              <a:t>Information sharing at regular intervals: Within 30 seconds, the router sends the information to the neighboring routers.</a:t>
            </a:r>
            <a:endParaRPr lang="en-IN" sz="2400" b="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3418063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6" y="294527"/>
            <a:ext cx="10233991" cy="784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fontAlgn="base"/>
            <a:r>
              <a:rPr lang="en-US" sz="2400" dirty="0"/>
              <a:t>Link State Routing </a:t>
            </a:r>
            <a:r>
              <a:rPr lang="en-US" sz="2400" dirty="0" smtClean="0"/>
              <a:t>–</a:t>
            </a:r>
          </a:p>
          <a:p>
            <a:pPr fontAlgn="base"/>
            <a:endParaRPr lang="en-US" sz="2400" dirty="0" smtClean="0"/>
          </a:p>
          <a:p>
            <a:pPr marL="342900" indent="-342900" fontAlgn="base">
              <a:buFont typeface="Wingdings" panose="05000000000000000000" pitchFamily="2" charset="2"/>
              <a:buChar char="Ø"/>
            </a:pPr>
            <a:r>
              <a:rPr lang="en-US" sz="2400" b="0" dirty="0" smtClean="0"/>
              <a:t>Link </a:t>
            </a:r>
            <a:r>
              <a:rPr lang="en-US" sz="2400" b="0" dirty="0"/>
              <a:t>state routing is the second family of routing protocols. While distance vector routers use a distributed algorithm to compute their routing tables, link-state routing uses link-state routers to exchange messages that allow each router to learn the entire network </a:t>
            </a:r>
            <a:r>
              <a:rPr lang="en-US" sz="2400" b="0" dirty="0" smtClean="0"/>
              <a:t>topology.</a:t>
            </a:r>
          </a:p>
          <a:p>
            <a:pPr marL="342900" indent="-342900" fontAlgn="base">
              <a:buFont typeface="Wingdings" panose="05000000000000000000" pitchFamily="2" charset="2"/>
              <a:buChar char="Ø"/>
            </a:pPr>
            <a:r>
              <a:rPr lang="en-US" sz="2400" b="0" dirty="0" smtClean="0"/>
              <a:t>Based </a:t>
            </a:r>
            <a:r>
              <a:rPr lang="en-US" sz="2400" b="0" dirty="0"/>
              <a:t>on this learned topology, each router is then able to compute its routing table by using a shortest path computation</a:t>
            </a:r>
            <a:r>
              <a:rPr lang="en-US" sz="2400" b="0" dirty="0" smtClean="0"/>
              <a:t>.</a:t>
            </a:r>
          </a:p>
          <a:p>
            <a:pPr marL="342900" indent="-342900" fontAlgn="base">
              <a:buFont typeface="Wingdings" panose="05000000000000000000" pitchFamily="2" charset="2"/>
              <a:buChar char="Ø"/>
            </a:pPr>
            <a:endParaRPr lang="en-US" sz="2400" b="0" dirty="0"/>
          </a:p>
          <a:p>
            <a:pPr fontAlgn="base"/>
            <a:r>
              <a:rPr lang="en-US" sz="2400" dirty="0"/>
              <a:t>Features of link state routing protocols </a:t>
            </a:r>
            <a:r>
              <a:rPr lang="en-US" sz="2400" dirty="0" smtClean="0"/>
              <a:t>–</a:t>
            </a:r>
          </a:p>
          <a:p>
            <a:pPr fontAlgn="base"/>
            <a:endParaRPr lang="en-IN" sz="2400" dirty="0"/>
          </a:p>
          <a:p>
            <a:pPr marL="342900" lvl="0" indent="-342900" fontAlgn="base">
              <a:buFont typeface="Wingdings" panose="05000000000000000000" pitchFamily="2" charset="2"/>
              <a:buChar char="Ø"/>
            </a:pPr>
            <a:r>
              <a:rPr lang="en-US" sz="2400" b="0" dirty="0"/>
              <a:t>Link state packet – A small packet that contains routing </a:t>
            </a:r>
            <a:r>
              <a:rPr lang="en-US" sz="2400" b="0" dirty="0" smtClean="0"/>
              <a:t>information.</a:t>
            </a:r>
            <a:endParaRPr lang="en-IN" sz="2400" b="0" dirty="0"/>
          </a:p>
          <a:p>
            <a:pPr marL="342900" lvl="0" indent="-342900" fontAlgn="base">
              <a:buFont typeface="Wingdings" panose="05000000000000000000" pitchFamily="2" charset="2"/>
              <a:buChar char="Ø"/>
            </a:pPr>
            <a:r>
              <a:rPr lang="en-US" sz="2400" b="0" dirty="0" smtClean="0"/>
              <a:t>Link </a:t>
            </a:r>
            <a:r>
              <a:rPr lang="en-US" sz="2400" b="0" dirty="0"/>
              <a:t>state database – A collection information gathered from link state </a:t>
            </a:r>
            <a:r>
              <a:rPr lang="en-US" sz="2400" b="0" dirty="0" smtClean="0"/>
              <a:t>packet.</a:t>
            </a:r>
            <a:endParaRPr lang="en-IN" sz="2400" b="0" dirty="0"/>
          </a:p>
          <a:p>
            <a:pPr marL="342900" lvl="0" indent="-342900" fontAlgn="base">
              <a:buFont typeface="Wingdings" panose="05000000000000000000" pitchFamily="2" charset="2"/>
              <a:buChar char="Ø"/>
            </a:pPr>
            <a:r>
              <a:rPr lang="en-US" sz="2400" b="0" dirty="0" smtClean="0"/>
              <a:t>Shortest </a:t>
            </a:r>
            <a:r>
              <a:rPr lang="en-US" sz="2400" b="0" dirty="0"/>
              <a:t>path first algorithm (</a:t>
            </a:r>
            <a:r>
              <a:rPr lang="en-US" sz="2400" b="0" dirty="0" err="1"/>
              <a:t>Dijkstra</a:t>
            </a:r>
            <a:r>
              <a:rPr lang="en-US" sz="2400" b="0" dirty="0"/>
              <a:t> algorithm) – A calculation performed on the database results into shortest </a:t>
            </a:r>
            <a:r>
              <a:rPr lang="en-US" sz="2400" b="0" dirty="0" smtClean="0"/>
              <a:t>path</a:t>
            </a:r>
            <a:endParaRPr lang="en-IN" sz="2400" b="0" dirty="0"/>
          </a:p>
          <a:p>
            <a:pPr marL="342900" lvl="0" indent="-342900" fontAlgn="base">
              <a:buFont typeface="Wingdings" panose="05000000000000000000" pitchFamily="2" charset="2"/>
              <a:buChar char="Ø"/>
            </a:pPr>
            <a:r>
              <a:rPr lang="en-US" sz="2400" b="0" dirty="0" smtClean="0"/>
              <a:t>Routing </a:t>
            </a:r>
            <a:r>
              <a:rPr lang="en-US" sz="2400" b="0" dirty="0"/>
              <a:t>table – A list of known paths and interfaces.</a:t>
            </a:r>
            <a:endParaRPr lang="en-IN" sz="2400" b="0" dirty="0"/>
          </a:p>
          <a:p>
            <a:pPr fontAlgn="base"/>
            <a:endParaRPr lang="en-IN" sz="2400" b="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6419460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6" y="294527"/>
            <a:ext cx="10233991"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fontAlgn="base"/>
            <a:r>
              <a:rPr lang="en-US" sz="2400" dirty="0"/>
              <a:t>Link State protocols in comparison to Distance Vector </a:t>
            </a:r>
            <a:r>
              <a:rPr lang="en-US" sz="2400" dirty="0" smtClean="0"/>
              <a:t>protocols:</a:t>
            </a:r>
            <a:endParaRPr lang="en-IN" sz="2400" dirty="0"/>
          </a:p>
          <a:p>
            <a:pPr lvl="0" fontAlgn="base"/>
            <a:endParaRPr lang="en-US" sz="2400" dirty="0" smtClean="0"/>
          </a:p>
          <a:p>
            <a:pPr marL="457200" lvl="0" indent="-457200" fontAlgn="base">
              <a:buAutoNum type="arabicPeriod"/>
            </a:pPr>
            <a:r>
              <a:rPr lang="en-US" sz="2400" b="0" dirty="0" smtClean="0"/>
              <a:t>It </a:t>
            </a:r>
            <a:r>
              <a:rPr lang="en-US" sz="2400" b="0" dirty="0"/>
              <a:t>requires large amount of </a:t>
            </a:r>
            <a:r>
              <a:rPr lang="en-US" sz="2400" b="0" dirty="0" smtClean="0"/>
              <a:t>memory.</a:t>
            </a:r>
            <a:endParaRPr lang="en-IN" sz="2400" b="0" dirty="0"/>
          </a:p>
          <a:p>
            <a:pPr marL="457200" lvl="0" indent="-457200" fontAlgn="base">
              <a:buAutoNum type="arabicPeriod"/>
            </a:pPr>
            <a:r>
              <a:rPr lang="en-US" sz="2400" b="0" dirty="0" smtClean="0"/>
              <a:t>Shortest </a:t>
            </a:r>
            <a:r>
              <a:rPr lang="en-US" sz="2400" b="0" dirty="0"/>
              <a:t>path computations require many CPU </a:t>
            </a:r>
            <a:r>
              <a:rPr lang="en-US" sz="2400" b="0" dirty="0" smtClean="0"/>
              <a:t>circles.</a:t>
            </a:r>
            <a:endParaRPr lang="en-IN" sz="2400" b="0" dirty="0"/>
          </a:p>
          <a:p>
            <a:pPr marL="457200" lvl="0" indent="-457200" fontAlgn="base">
              <a:buAutoNum type="arabicPeriod"/>
            </a:pPr>
            <a:r>
              <a:rPr lang="en-US" sz="2400" b="0" dirty="0" smtClean="0"/>
              <a:t>If </a:t>
            </a:r>
            <a:r>
              <a:rPr lang="en-US" sz="2400" b="0" dirty="0"/>
              <a:t>network use the little bandwidth ; it quickly reacts to topology </a:t>
            </a:r>
            <a:r>
              <a:rPr lang="en-US" sz="2400" b="0" dirty="0" smtClean="0"/>
              <a:t>changes</a:t>
            </a:r>
            <a:endParaRPr lang="en-IN" sz="2400" b="0" dirty="0"/>
          </a:p>
          <a:p>
            <a:pPr marL="457200" lvl="0" indent="-457200" fontAlgn="base">
              <a:buAutoNum type="arabicPeriod"/>
            </a:pPr>
            <a:r>
              <a:rPr lang="en-US" sz="2400" b="0" dirty="0" smtClean="0"/>
              <a:t>All </a:t>
            </a:r>
            <a:r>
              <a:rPr lang="en-US" sz="2400" b="0" dirty="0"/>
              <a:t>items in the database must be sent to neighbors to form link state </a:t>
            </a:r>
            <a:r>
              <a:rPr lang="en-US" sz="2400" b="0" dirty="0" smtClean="0"/>
              <a:t>packets.</a:t>
            </a:r>
            <a:endParaRPr lang="en-IN" sz="2400" b="0" dirty="0"/>
          </a:p>
          <a:p>
            <a:pPr marL="457200" lvl="0" indent="-457200" fontAlgn="base">
              <a:buAutoNum type="arabicPeriod"/>
            </a:pPr>
            <a:r>
              <a:rPr lang="en-US" sz="2400" b="0" dirty="0" smtClean="0"/>
              <a:t>All </a:t>
            </a:r>
            <a:r>
              <a:rPr lang="en-US" sz="2400" b="0" dirty="0"/>
              <a:t>neighbors must be trusted in the </a:t>
            </a:r>
            <a:r>
              <a:rPr lang="en-US" sz="2400" b="0" dirty="0" smtClean="0"/>
              <a:t>topology.</a:t>
            </a:r>
            <a:endParaRPr lang="en-IN" sz="2400" b="0" dirty="0"/>
          </a:p>
          <a:p>
            <a:pPr marL="457200" lvl="0" indent="-457200" fontAlgn="base">
              <a:buAutoNum type="arabicPeriod"/>
            </a:pPr>
            <a:r>
              <a:rPr lang="en-US" sz="2400" b="0" dirty="0" smtClean="0"/>
              <a:t>Authentication </a:t>
            </a:r>
            <a:r>
              <a:rPr lang="en-US" sz="2400" b="0" dirty="0"/>
              <a:t>mechanisms can be used to avoid undesired adjacency and </a:t>
            </a:r>
            <a:r>
              <a:rPr lang="en-US" sz="2400" b="0" dirty="0" smtClean="0"/>
              <a:t>problems.</a:t>
            </a:r>
            <a:endParaRPr lang="en-IN" sz="2400" b="0" dirty="0"/>
          </a:p>
          <a:p>
            <a:pPr marL="457200" lvl="0" indent="-457200" fontAlgn="base">
              <a:buAutoNum type="arabicPeriod"/>
            </a:pPr>
            <a:r>
              <a:rPr lang="en-US" sz="2400" b="0" smtClean="0"/>
              <a:t>No </a:t>
            </a:r>
            <a:r>
              <a:rPr lang="en-US" sz="2400" b="0" dirty="0"/>
              <a:t>split horizon techniques are possible in the link state routing.</a:t>
            </a:r>
            <a:endParaRPr lang="en-IN" sz="2400" b="0" dirty="0"/>
          </a:p>
          <a:p>
            <a:pPr fontAlgn="base"/>
            <a:endParaRPr lang="en-IN" sz="2400" b="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1977681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635442" y="914730"/>
            <a:ext cx="735918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2400" dirty="0"/>
              <a:t>Connecting </a:t>
            </a:r>
            <a:r>
              <a:rPr lang="en-US" sz="2400" dirty="0" smtClean="0"/>
              <a:t>Devices</a:t>
            </a:r>
          </a:p>
          <a:p>
            <a:pPr algn="ctr"/>
            <a:endParaRPr lang="en-US" sz="2400" dirty="0"/>
          </a:p>
          <a:p>
            <a:pPr algn="ctr"/>
            <a:endParaRPr lang="en-US" sz="2400" dirty="0"/>
          </a:p>
          <a:p>
            <a:pPr algn="ctr"/>
            <a:endParaRPr lang="en-US" sz="2400" dirty="0"/>
          </a:p>
          <a:p>
            <a:pPr algn="ctr"/>
            <a:endParaRPr lang="en-US" sz="2400" dirty="0"/>
          </a:p>
          <a:p>
            <a:pPr algn="ctr"/>
            <a:endParaRPr lang="en-US" sz="2400" dirty="0"/>
          </a:p>
        </p:txBody>
      </p:sp>
      <p:pic>
        <p:nvPicPr>
          <p:cNvPr id="1026" name="Picture 2" descr="Connecting devi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5467" y="2092786"/>
            <a:ext cx="5179487" cy="272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2143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6" y="294527"/>
            <a:ext cx="10305553"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marL="457200" lvl="0" indent="-457200">
              <a:buAutoNum type="arabicPeriod"/>
            </a:pPr>
            <a:r>
              <a:rPr lang="en-US" sz="2400" dirty="0" smtClean="0"/>
              <a:t>Repeater</a:t>
            </a:r>
            <a:r>
              <a:rPr lang="en-US" sz="2400" dirty="0"/>
              <a:t> – </a:t>
            </a:r>
            <a:endParaRPr lang="en-US" sz="2400" dirty="0" smtClean="0"/>
          </a:p>
          <a:p>
            <a:pPr lvl="0"/>
            <a:r>
              <a:rPr lang="en-US" sz="2400" dirty="0"/>
              <a:t>	</a:t>
            </a:r>
            <a:endParaRPr lang="en-US" sz="2400" dirty="0" smtClean="0"/>
          </a:p>
          <a:p>
            <a:pPr marL="342900" lvl="0" indent="-342900">
              <a:buFont typeface="Wingdings" panose="05000000000000000000" pitchFamily="2" charset="2"/>
              <a:buChar char="Ø"/>
            </a:pPr>
            <a:r>
              <a:rPr lang="en-US" sz="2400" b="0" dirty="0" smtClean="0"/>
              <a:t>A </a:t>
            </a:r>
            <a:r>
              <a:rPr lang="en-US" sz="2400" b="0" dirty="0"/>
              <a:t>repeater operates at the physical layer. Its job is to regenerate the signal over the same network before the signal becomes too weak or corrupted so as to extend the length to which the signal can be transmitted over the same network. </a:t>
            </a:r>
            <a:endParaRPr lang="en-US" sz="2400" b="0" dirty="0" smtClean="0"/>
          </a:p>
          <a:p>
            <a:pPr marL="342900" lvl="0" indent="-342900">
              <a:buFont typeface="Wingdings" panose="05000000000000000000" pitchFamily="2" charset="2"/>
              <a:buChar char="Ø"/>
            </a:pPr>
            <a:r>
              <a:rPr lang="en-US" sz="2400" b="0" dirty="0" smtClean="0"/>
              <a:t>An </a:t>
            </a:r>
            <a:r>
              <a:rPr lang="en-US" sz="2400" b="0" dirty="0"/>
              <a:t>important point to be noted about repeaters is that they do not amplify the signal. </a:t>
            </a:r>
            <a:endParaRPr lang="en-US" sz="2400" b="0" dirty="0" smtClean="0"/>
          </a:p>
          <a:p>
            <a:pPr marL="342900" lvl="0" indent="-342900">
              <a:buFont typeface="Wingdings" panose="05000000000000000000" pitchFamily="2" charset="2"/>
              <a:buChar char="Ø"/>
            </a:pPr>
            <a:r>
              <a:rPr lang="en-US" sz="2400" b="0" dirty="0" smtClean="0"/>
              <a:t>When </a:t>
            </a:r>
            <a:r>
              <a:rPr lang="en-US" sz="2400" b="0" dirty="0"/>
              <a:t>the signal becomes weak, they copy the signal bit by bit and regenerate it at the original strength. </a:t>
            </a:r>
            <a:endParaRPr lang="en-US" sz="2400" b="0" dirty="0" smtClean="0"/>
          </a:p>
          <a:p>
            <a:pPr marL="342900" lvl="0" indent="-342900">
              <a:buFont typeface="Wingdings" panose="05000000000000000000" pitchFamily="2" charset="2"/>
              <a:buChar char="Ø"/>
            </a:pPr>
            <a:r>
              <a:rPr lang="en-US" sz="2400" b="0" dirty="0" smtClean="0"/>
              <a:t>It </a:t>
            </a:r>
            <a:r>
              <a:rPr lang="en-US" sz="2400" b="0" dirty="0"/>
              <a:t>is a 2 port device. </a:t>
            </a:r>
            <a:endParaRPr lang="en-IN" sz="2400" b="0" dirty="0"/>
          </a:p>
          <a:p>
            <a:endParaRPr lang="en-US" sz="2400" dirty="0" smtClean="0"/>
          </a:p>
          <a:p>
            <a:pPr algn="ctr"/>
            <a:endParaRPr lang="en-US" sz="2400" dirty="0"/>
          </a:p>
          <a:p>
            <a:pPr algn="ctr"/>
            <a:endParaRPr lang="en-US" sz="240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1020201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7" y="294527"/>
            <a:ext cx="1022604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lvl="0"/>
            <a:r>
              <a:rPr lang="en-US" sz="2400" dirty="0" smtClean="0"/>
              <a:t>2. Hub</a:t>
            </a:r>
            <a:r>
              <a:rPr lang="en-US" sz="2400" dirty="0"/>
              <a:t> –  </a:t>
            </a:r>
            <a:endParaRPr lang="en-US" sz="2400" dirty="0" smtClean="0"/>
          </a:p>
          <a:p>
            <a:pPr lvl="0"/>
            <a:endParaRPr lang="en-US" sz="2400" dirty="0"/>
          </a:p>
          <a:p>
            <a:pPr marL="342900" lvl="0" indent="-342900">
              <a:buFont typeface="Wingdings" panose="05000000000000000000" pitchFamily="2" charset="2"/>
              <a:buChar char="Ø"/>
            </a:pPr>
            <a:r>
              <a:rPr lang="en-US" sz="2400" b="0" dirty="0" smtClean="0"/>
              <a:t>A </a:t>
            </a:r>
            <a:r>
              <a:rPr lang="en-US" sz="2400" b="0" dirty="0"/>
              <a:t>hub is basically a multiport repeater. A hub connects multiple wires coming from different branches, for example, the connector in star topology which connects different stations. </a:t>
            </a:r>
            <a:endParaRPr lang="en-US" sz="2400" b="0" dirty="0" smtClean="0"/>
          </a:p>
          <a:p>
            <a:pPr marL="342900" lvl="0" indent="-342900">
              <a:buFont typeface="Wingdings" panose="05000000000000000000" pitchFamily="2" charset="2"/>
              <a:buChar char="Ø"/>
            </a:pPr>
            <a:r>
              <a:rPr lang="en-US" sz="2400" b="0" dirty="0" smtClean="0"/>
              <a:t>Hubs </a:t>
            </a:r>
            <a:r>
              <a:rPr lang="en-US" sz="2400" b="0" dirty="0"/>
              <a:t>cannot filter data, so data packets are sent to all connected devices.  In other words, </a:t>
            </a:r>
            <a:r>
              <a:rPr lang="en-US" sz="2400" b="0" dirty="0">
                <a:hlinkClick r:id="rId3"/>
              </a:rPr>
              <a:t>collision domain</a:t>
            </a:r>
            <a:r>
              <a:rPr lang="en-US" sz="2400" b="0" dirty="0"/>
              <a:t> of all hosts connected through Hub remains one.  </a:t>
            </a:r>
            <a:endParaRPr lang="en-US" sz="2400" b="0" dirty="0" smtClean="0"/>
          </a:p>
          <a:p>
            <a:pPr marL="342900" lvl="0" indent="-342900">
              <a:buFont typeface="Wingdings" panose="05000000000000000000" pitchFamily="2" charset="2"/>
              <a:buChar char="Ø"/>
            </a:pPr>
            <a:r>
              <a:rPr lang="en-US" sz="2400" b="0" dirty="0" smtClean="0"/>
              <a:t>Also</a:t>
            </a:r>
            <a:r>
              <a:rPr lang="en-US" sz="2400" b="0" dirty="0"/>
              <a:t>, they do not have intelligence to find out best path for data packets which leads to inefficiencies and wastage.</a:t>
            </a:r>
            <a:endParaRPr lang="en-IN" sz="2400" b="0" dirty="0"/>
          </a:p>
          <a:p>
            <a:endParaRPr lang="en-US" sz="2400" dirty="0" smtClean="0"/>
          </a:p>
          <a:p>
            <a:pPr algn="ctr"/>
            <a:endParaRPr lang="en-US" sz="2400" dirty="0"/>
          </a:p>
          <a:p>
            <a:pPr algn="ctr"/>
            <a:endParaRPr lang="en-US" sz="240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3251921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7" y="294527"/>
            <a:ext cx="10082916" cy="821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r>
              <a:rPr lang="en-US" sz="2400" dirty="0"/>
              <a:t>Types of </a:t>
            </a:r>
            <a:r>
              <a:rPr lang="en-US" sz="2400" dirty="0" smtClean="0"/>
              <a:t>Hub</a:t>
            </a:r>
          </a:p>
          <a:p>
            <a:r>
              <a:rPr lang="en-US" sz="2400" dirty="0"/>
              <a:t> </a:t>
            </a:r>
            <a:endParaRPr lang="en-IN" sz="2400" dirty="0"/>
          </a:p>
          <a:p>
            <a:pPr lvl="0" fontAlgn="base"/>
            <a:r>
              <a:rPr lang="en-US" sz="2400" dirty="0"/>
              <a:t>Active Hub:- </a:t>
            </a:r>
            <a:r>
              <a:rPr lang="en-US" sz="2400" b="0" dirty="0"/>
              <a:t>These are the hubs which have their own power supply and can clean, boost and relay the signal along with the network. It serves both as a repeater as well as wiring </a:t>
            </a:r>
            <a:r>
              <a:rPr lang="en-US" sz="2400" b="0" dirty="0" err="1"/>
              <a:t>centre</a:t>
            </a:r>
            <a:r>
              <a:rPr lang="en-US" sz="2400" b="0" dirty="0"/>
              <a:t>. These are used to extend the maximum distance between nodes</a:t>
            </a:r>
            <a:r>
              <a:rPr lang="en-US" sz="2400" b="0" dirty="0" smtClean="0"/>
              <a:t>.</a:t>
            </a:r>
          </a:p>
          <a:p>
            <a:pPr lvl="0" fontAlgn="base"/>
            <a:endParaRPr lang="en-IN" sz="2400" b="0" dirty="0"/>
          </a:p>
          <a:p>
            <a:pPr lvl="0" fontAlgn="base"/>
            <a:r>
              <a:rPr lang="en-US" sz="2400" dirty="0"/>
              <a:t>Passive Hub :- </a:t>
            </a:r>
            <a:r>
              <a:rPr lang="en-US" sz="2400" b="0" dirty="0"/>
              <a:t>These are the hubs which collect wiring from nodes and power supply from active hub. These hubs relay signals onto the network without cleaning and boosting them and can’t be used to extend the distance between nodes.</a:t>
            </a:r>
            <a:endParaRPr lang="en-IN" sz="2400" b="0" dirty="0"/>
          </a:p>
          <a:p>
            <a:pPr lvl="0" fontAlgn="base"/>
            <a:endParaRPr lang="en-US" sz="2400" dirty="0" smtClean="0"/>
          </a:p>
          <a:p>
            <a:pPr lvl="0" fontAlgn="base"/>
            <a:r>
              <a:rPr lang="en-US" sz="2400" dirty="0" smtClean="0"/>
              <a:t>Intelligent </a:t>
            </a:r>
            <a:r>
              <a:rPr lang="en-US" sz="2400" dirty="0"/>
              <a:t>Hub :- </a:t>
            </a:r>
            <a:r>
              <a:rPr lang="en-US" sz="2400" b="0" dirty="0"/>
              <a:t>It work like active hubs and include remote management capabilities. They also provide flexible data rates to network devices. It also enables an administrator to monitor the traffic passing through the hub and to configure each port in the hub.</a:t>
            </a:r>
            <a:endParaRPr lang="en-IN" sz="2400" b="0" dirty="0"/>
          </a:p>
          <a:p>
            <a:endParaRPr lang="en-US" sz="2400" dirty="0" smtClean="0"/>
          </a:p>
          <a:p>
            <a:pPr algn="ctr"/>
            <a:endParaRPr lang="en-US" sz="2400" dirty="0"/>
          </a:p>
          <a:p>
            <a:pPr algn="ctr"/>
            <a:endParaRPr lang="en-US" sz="240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1082372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7" y="294527"/>
            <a:ext cx="735918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lvl="0"/>
            <a:r>
              <a:rPr lang="en-US" sz="2400" dirty="0" smtClean="0"/>
              <a:t>3. Bridge</a:t>
            </a:r>
            <a:r>
              <a:rPr lang="en-US" sz="2400" dirty="0"/>
              <a:t> – </a:t>
            </a:r>
            <a:endParaRPr lang="en-US" sz="2400" dirty="0" smtClean="0"/>
          </a:p>
          <a:p>
            <a:pPr lvl="0"/>
            <a:endParaRPr lang="en-US" sz="2400" dirty="0"/>
          </a:p>
          <a:p>
            <a:pPr marL="342900" lvl="0" indent="-342900">
              <a:buFont typeface="Wingdings" panose="05000000000000000000" pitchFamily="2" charset="2"/>
              <a:buChar char="Ø"/>
            </a:pPr>
            <a:r>
              <a:rPr lang="en-US" sz="2400" b="0" dirty="0" smtClean="0"/>
              <a:t>A </a:t>
            </a:r>
            <a:r>
              <a:rPr lang="en-US" sz="2400" b="0" dirty="0"/>
              <a:t>bridge operates at data link layer. A bridge is a repeater, with add on the functionality of filtering content by reading the MAC addresses of source and destination. </a:t>
            </a:r>
            <a:endParaRPr lang="en-US" sz="2400" b="0" dirty="0" smtClean="0"/>
          </a:p>
          <a:p>
            <a:pPr marL="342900" lvl="0" indent="-342900">
              <a:buFont typeface="Wingdings" panose="05000000000000000000" pitchFamily="2" charset="2"/>
              <a:buChar char="Ø"/>
            </a:pPr>
            <a:r>
              <a:rPr lang="en-US" sz="2400" b="0" dirty="0" smtClean="0"/>
              <a:t>It </a:t>
            </a:r>
            <a:r>
              <a:rPr lang="en-US" sz="2400" b="0" dirty="0"/>
              <a:t>is also used for interconnecting two LANs working on the same protocol. </a:t>
            </a:r>
            <a:endParaRPr lang="en-US" sz="2400" b="0" dirty="0" smtClean="0"/>
          </a:p>
          <a:p>
            <a:pPr marL="342900" lvl="0" indent="-342900">
              <a:buFont typeface="Wingdings" panose="05000000000000000000" pitchFamily="2" charset="2"/>
              <a:buChar char="Ø"/>
            </a:pPr>
            <a:r>
              <a:rPr lang="en-US" sz="2400" b="0" dirty="0" smtClean="0"/>
              <a:t>It </a:t>
            </a:r>
            <a:r>
              <a:rPr lang="en-US" sz="2400" b="0" dirty="0"/>
              <a:t>has a single input and single output port, thus making it a 2 port device.</a:t>
            </a:r>
            <a:endParaRPr lang="en-US" sz="2400" b="0" dirty="0" smtClean="0"/>
          </a:p>
          <a:p>
            <a:pPr algn="ctr"/>
            <a:endParaRPr lang="en-US" sz="2400" dirty="0"/>
          </a:p>
          <a:p>
            <a:pPr algn="ctr"/>
            <a:endParaRPr lang="en-US" sz="240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340302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7" y="294527"/>
            <a:ext cx="10082916" cy="7478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fontAlgn="base"/>
            <a:r>
              <a:rPr lang="en-US" sz="2400" dirty="0"/>
              <a:t>Types of Bridges </a:t>
            </a:r>
            <a:br>
              <a:rPr lang="en-US" sz="2400" dirty="0"/>
            </a:br>
            <a:r>
              <a:rPr lang="en-US" sz="2400" dirty="0"/>
              <a:t> </a:t>
            </a:r>
            <a:endParaRPr lang="en-IN" sz="2400" dirty="0"/>
          </a:p>
          <a:p>
            <a:pPr lvl="0" fontAlgn="base"/>
            <a:r>
              <a:rPr lang="en-US" sz="2400" dirty="0"/>
              <a:t>Transparent Bridges:- </a:t>
            </a:r>
            <a:r>
              <a:rPr lang="en-US" sz="2400" b="0" dirty="0"/>
              <a:t>These are the bridge in which the stations are completely unaware of the </a:t>
            </a:r>
            <a:br>
              <a:rPr lang="en-US" sz="2400" b="0" dirty="0"/>
            </a:br>
            <a:r>
              <a:rPr lang="en-US" sz="2400" b="0" dirty="0"/>
              <a:t>bridge’s existence i.e. whether or not a bridge is added or deleted from the network, reconfiguration of </a:t>
            </a:r>
            <a:br>
              <a:rPr lang="en-US" sz="2400" b="0" dirty="0"/>
            </a:br>
            <a:r>
              <a:rPr lang="en-US" sz="2400" b="0" dirty="0"/>
              <a:t>the stations is unnecessary. These bridges make use of two processes i.e. bridge forwarding and bridge learning</a:t>
            </a:r>
            <a:r>
              <a:rPr lang="en-US" sz="2400" b="0" dirty="0" smtClean="0"/>
              <a:t>.</a:t>
            </a:r>
          </a:p>
          <a:p>
            <a:pPr lvl="0" fontAlgn="base"/>
            <a:endParaRPr lang="en-IN" sz="2400" b="0" dirty="0"/>
          </a:p>
          <a:p>
            <a:pPr lvl="0" fontAlgn="base"/>
            <a:r>
              <a:rPr lang="en-US" sz="2400" dirty="0"/>
              <a:t>Source Routing Bridges:- </a:t>
            </a:r>
            <a:r>
              <a:rPr lang="en-US" sz="2400" b="0" dirty="0"/>
              <a:t>In these bridges, routing operation is performed by source station and the frame specifies which route to follow. The hot can discover frame by sending a special frame called discovery frame, which spreads through the entire network using all possible paths to destination.</a:t>
            </a:r>
            <a:endParaRPr lang="en-IN" sz="2400" b="0" dirty="0"/>
          </a:p>
          <a:p>
            <a:endParaRPr lang="en-US" sz="2400" dirty="0" smtClean="0"/>
          </a:p>
          <a:p>
            <a:pPr algn="ctr"/>
            <a:endParaRPr lang="en-US" sz="2400" dirty="0"/>
          </a:p>
          <a:p>
            <a:pPr algn="ctr"/>
            <a:endParaRPr lang="en-US" sz="240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1005004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7" y="294527"/>
            <a:ext cx="893792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lvl="0"/>
            <a:r>
              <a:rPr lang="en-US" sz="2400" dirty="0" smtClean="0"/>
              <a:t>4. Switch</a:t>
            </a:r>
            <a:r>
              <a:rPr lang="en-US" sz="2400" dirty="0"/>
              <a:t> – </a:t>
            </a:r>
            <a:endParaRPr lang="en-US" sz="2400" dirty="0" smtClean="0"/>
          </a:p>
          <a:p>
            <a:pPr lvl="0"/>
            <a:endParaRPr lang="en-US" sz="2400" dirty="0"/>
          </a:p>
          <a:p>
            <a:pPr marL="342900" lvl="0" indent="-342900">
              <a:buFont typeface="Wingdings" panose="05000000000000000000" pitchFamily="2" charset="2"/>
              <a:buChar char="Ø"/>
            </a:pPr>
            <a:r>
              <a:rPr lang="en-US" sz="2400" b="0" dirty="0" smtClean="0"/>
              <a:t>A </a:t>
            </a:r>
            <a:r>
              <a:rPr lang="en-US" sz="2400" b="0" dirty="0"/>
              <a:t>switch is a multiport bridge with a buffer and a design that can boost its efficiency(a large number of ports imply less traffic) and performance. </a:t>
            </a:r>
            <a:endParaRPr lang="en-US" sz="2400" b="0" dirty="0" smtClean="0"/>
          </a:p>
          <a:p>
            <a:pPr marL="342900" lvl="0" indent="-342900">
              <a:buFont typeface="Wingdings" panose="05000000000000000000" pitchFamily="2" charset="2"/>
              <a:buChar char="Ø"/>
            </a:pPr>
            <a:r>
              <a:rPr lang="en-US" sz="2400" b="0" dirty="0" smtClean="0"/>
              <a:t>A </a:t>
            </a:r>
            <a:r>
              <a:rPr lang="en-US" sz="2400" b="0" dirty="0"/>
              <a:t>switch is a data link layer device. The switch can perform error checking before forwarding data, that makes it very efficient as it does not forward packets that have errors and forward good packets selectively to correct port only.  </a:t>
            </a:r>
            <a:endParaRPr lang="en-US" sz="2400" b="0" dirty="0" smtClean="0"/>
          </a:p>
          <a:p>
            <a:pPr marL="342900" lvl="0" indent="-342900">
              <a:buFont typeface="Wingdings" panose="05000000000000000000" pitchFamily="2" charset="2"/>
              <a:buChar char="Ø"/>
            </a:pPr>
            <a:r>
              <a:rPr lang="en-US" sz="2400" b="0" dirty="0" smtClean="0"/>
              <a:t>In </a:t>
            </a:r>
            <a:r>
              <a:rPr lang="en-US" sz="2400" b="0" dirty="0"/>
              <a:t>other words, switch divides collision domain of hosts, but </a:t>
            </a:r>
            <a:r>
              <a:rPr lang="en-US" sz="2400" b="0" dirty="0">
                <a:hlinkClick r:id="rId3"/>
              </a:rPr>
              <a:t>broadcast domain</a:t>
            </a:r>
            <a:r>
              <a:rPr lang="en-US" sz="2400" b="0" dirty="0"/>
              <a:t> remains same.</a:t>
            </a:r>
          </a:p>
          <a:p>
            <a:pPr algn="ctr"/>
            <a:endParaRPr lang="en-US" sz="240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3236034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20757" y="294527"/>
            <a:ext cx="8937928"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fontAlgn="base"/>
            <a:r>
              <a:rPr lang="en-US" sz="2400" dirty="0"/>
              <a:t>5. </a:t>
            </a:r>
            <a:r>
              <a:rPr lang="en-US" sz="2400" dirty="0">
                <a:hlinkClick r:id="rId3"/>
              </a:rPr>
              <a:t>Routers</a:t>
            </a:r>
            <a:r>
              <a:rPr lang="en-US" sz="2400" dirty="0"/>
              <a:t> – </a:t>
            </a:r>
            <a:endParaRPr lang="en-US" sz="2400" dirty="0" smtClean="0"/>
          </a:p>
          <a:p>
            <a:pPr fontAlgn="base"/>
            <a:endParaRPr lang="en-US" sz="2400" dirty="0"/>
          </a:p>
          <a:p>
            <a:pPr marL="342900" indent="-342900" fontAlgn="base">
              <a:buFont typeface="Wingdings" panose="05000000000000000000" pitchFamily="2" charset="2"/>
              <a:buChar char="Ø"/>
            </a:pPr>
            <a:r>
              <a:rPr lang="en-US" sz="2400" b="0" dirty="0" smtClean="0"/>
              <a:t>A </a:t>
            </a:r>
            <a:r>
              <a:rPr lang="en-US" sz="2400" b="0" dirty="0"/>
              <a:t>router is a device like a switch that routes data packets based on their IP addresses. </a:t>
            </a:r>
            <a:endParaRPr lang="en-US" sz="2400" b="0" dirty="0" smtClean="0"/>
          </a:p>
          <a:p>
            <a:pPr marL="342900" indent="-342900" fontAlgn="base">
              <a:buFont typeface="Wingdings" panose="05000000000000000000" pitchFamily="2" charset="2"/>
              <a:buChar char="Ø"/>
            </a:pPr>
            <a:r>
              <a:rPr lang="en-US" sz="2400" b="0" dirty="0" smtClean="0"/>
              <a:t>Router </a:t>
            </a:r>
            <a:r>
              <a:rPr lang="en-US" sz="2400" b="0" dirty="0"/>
              <a:t>is mainly a Network Layer device. Routers normally connect LANs and WANs together and have a dynamically updating routing table based on which they make decisions on routing the data packets. </a:t>
            </a:r>
            <a:endParaRPr lang="en-US" sz="2400" b="0" dirty="0" smtClean="0"/>
          </a:p>
          <a:p>
            <a:pPr marL="342900" indent="-342900" fontAlgn="base">
              <a:buFont typeface="Wingdings" panose="05000000000000000000" pitchFamily="2" charset="2"/>
              <a:buChar char="Ø"/>
            </a:pPr>
            <a:r>
              <a:rPr lang="en-US" sz="2400" b="0" dirty="0" smtClean="0"/>
              <a:t>Router </a:t>
            </a:r>
            <a:r>
              <a:rPr lang="en-US" sz="2400" b="0" dirty="0"/>
              <a:t>divide broadcast domains of hosts connected through it</a:t>
            </a:r>
            <a:r>
              <a:rPr lang="en-US" sz="2400" b="0" dirty="0" smtClean="0"/>
              <a:t>.</a:t>
            </a:r>
          </a:p>
          <a:p>
            <a:pPr fontAlgn="base"/>
            <a:endParaRPr lang="en-US" sz="2400" b="0" dirty="0"/>
          </a:p>
          <a:p>
            <a:pPr fontAlgn="base"/>
            <a:endParaRPr lang="en-IN" sz="2400" b="0" dirty="0"/>
          </a:p>
          <a:p>
            <a:pPr algn="ctr"/>
            <a:endParaRPr lang="en-US" sz="2400" dirty="0"/>
          </a:p>
          <a:p>
            <a:pPr algn="ctr"/>
            <a:endParaRPr lang="en-US" sz="2400" dirty="0"/>
          </a:p>
          <a:p>
            <a:pPr algn="ctr"/>
            <a:endParaRPr lang="en-US" sz="2400" dirty="0"/>
          </a:p>
          <a:p>
            <a:pPr algn="ctr"/>
            <a:endParaRPr lang="en-US" sz="2400" dirty="0"/>
          </a:p>
        </p:txBody>
      </p:sp>
      <p:pic>
        <p:nvPicPr>
          <p:cNvPr id="2050" name="Picture 2" descr="Network_devic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0559" y="3908089"/>
            <a:ext cx="3143953" cy="272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2511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275</Words>
  <Application>Microsoft Office PowerPoint</Application>
  <PresentationFormat>Widescreen</PresentationFormat>
  <Paragraphs>138</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17</cp:revision>
  <dcterms:created xsi:type="dcterms:W3CDTF">2022-11-30T16:34:44Z</dcterms:created>
  <dcterms:modified xsi:type="dcterms:W3CDTF">2022-11-30T17:39:53Z</dcterms:modified>
</cp:coreProperties>
</file>