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4" r:id="rId4"/>
    <p:sldId id="295" r:id="rId5"/>
    <p:sldId id="258" r:id="rId6"/>
    <p:sldId id="297" r:id="rId7"/>
    <p:sldId id="298" r:id="rId8"/>
    <p:sldId id="300" r:id="rId9"/>
    <p:sldId id="260" r:id="rId10"/>
    <p:sldId id="261" r:id="rId11"/>
    <p:sldId id="262" r:id="rId12"/>
    <p:sldId id="263" r:id="rId13"/>
    <p:sldId id="264" r:id="rId14"/>
    <p:sldId id="265" r:id="rId15"/>
    <p:sldId id="286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7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2E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983A8-95DB-4764-893A-7D7A741098F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D696-A5E3-4E0A-B104-2ACA94051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2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983A8-95DB-4764-893A-7D7A741098F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D696-A5E3-4E0A-B104-2ACA94051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130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983A8-95DB-4764-893A-7D7A741098F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D696-A5E3-4E0A-B104-2ACA94051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91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983A8-95DB-4764-893A-7D7A741098F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D696-A5E3-4E0A-B104-2ACA94051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89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983A8-95DB-4764-893A-7D7A741098F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D696-A5E3-4E0A-B104-2ACA94051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13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983A8-95DB-4764-893A-7D7A741098F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D696-A5E3-4E0A-B104-2ACA94051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70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983A8-95DB-4764-893A-7D7A741098F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D696-A5E3-4E0A-B104-2ACA94051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726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983A8-95DB-4764-893A-7D7A741098F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D696-A5E3-4E0A-B104-2ACA94051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467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983A8-95DB-4764-893A-7D7A741098F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D696-A5E3-4E0A-B104-2ACA94051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94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983A8-95DB-4764-893A-7D7A741098F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D696-A5E3-4E0A-B104-2ACA94051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229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983A8-95DB-4764-893A-7D7A741098F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D696-A5E3-4E0A-B104-2ACA94051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35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983A8-95DB-4764-893A-7D7A741098F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0D696-A5E3-4E0A-B104-2ACA94051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4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476672"/>
            <a:ext cx="8064896" cy="51621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</a:rPr>
              <a:t>Dr. M. EASURAJA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B050"/>
                </a:solidFill>
              </a:rPr>
              <a:t>ASSISTANT PROFESSOR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70C0"/>
                </a:solidFill>
              </a:rPr>
              <a:t>DEPARTMENT OF CHEMISTRY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E42E6F"/>
                </a:solidFill>
              </a:rPr>
              <a:t>ARUL ANANDAR COLLEGE (AUTONOMOUS)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B050"/>
                </a:solidFill>
              </a:rPr>
              <a:t>KARUMATHUR.</a:t>
            </a:r>
          </a:p>
        </p:txBody>
      </p:sp>
    </p:spTree>
    <p:extLst>
      <p:ext uri="{BB962C8B-B14F-4D97-AF65-F5344CB8AC3E}">
        <p14:creationId xmlns:p14="http://schemas.microsoft.com/office/powerpoint/2010/main" val="146942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332656"/>
            <a:ext cx="8729322" cy="61926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The acyclic </a:t>
            </a:r>
            <a:r>
              <a:rPr lang="en-US" dirty="0" err="1">
                <a:solidFill>
                  <a:srgbClr val="FF0000"/>
                </a:solidFill>
              </a:rPr>
              <a:t>diene</a:t>
            </a:r>
            <a:r>
              <a:rPr lang="en-US" dirty="0">
                <a:solidFill>
                  <a:srgbClr val="FF0000"/>
                </a:solidFill>
              </a:rPr>
              <a:t> base value may be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00B050"/>
                </a:solidFill>
              </a:rPr>
              <a:t>*</a:t>
            </a:r>
            <a:r>
              <a:rPr lang="en-US" dirty="0" err="1">
                <a:solidFill>
                  <a:srgbClr val="00B050"/>
                </a:solidFill>
              </a:rPr>
              <a:t>Homoannular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E42E6F"/>
                </a:solidFill>
              </a:rPr>
              <a:t>*</a:t>
            </a:r>
            <a:r>
              <a:rPr lang="en-US" dirty="0" err="1">
                <a:solidFill>
                  <a:srgbClr val="E42E6F"/>
                </a:solidFill>
              </a:rPr>
              <a:t>Heteroannular</a:t>
            </a:r>
            <a:endParaRPr lang="en-US" dirty="0">
              <a:solidFill>
                <a:srgbClr val="E42E6F"/>
              </a:solidFill>
            </a:endParaRPr>
          </a:p>
          <a:p>
            <a:pPr marL="0" indent="0">
              <a:buNone/>
            </a:pPr>
            <a:r>
              <a:rPr lang="en-US" dirty="0"/>
              <a:t>Base value are: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 – Cis                                 S – Trans                               </a:t>
            </a:r>
          </a:p>
          <a:p>
            <a:pPr marL="0" indent="0">
              <a:buNone/>
            </a:pPr>
            <a:r>
              <a:rPr lang="en-US" dirty="0"/>
              <a:t> 253 nm                               215 nm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2936"/>
            <a:ext cx="3753706" cy="2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80928"/>
            <a:ext cx="4192818" cy="2573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5024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If both the </a:t>
            </a:r>
            <a:r>
              <a:rPr lang="en-US" dirty="0" err="1"/>
              <a:t>dienes</a:t>
            </a:r>
            <a:r>
              <a:rPr lang="en-US" dirty="0"/>
              <a:t> are present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253 nm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3403625" cy="277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5790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04867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Exocyclic conjugated double bonds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Add 5 nm                               in this case 10 nm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357" y="1124744"/>
            <a:ext cx="5419923" cy="2391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463574"/>
              </p:ext>
            </p:extLst>
          </p:nvPr>
        </p:nvGraphicFramePr>
        <p:xfrm>
          <a:off x="899592" y="3356992"/>
          <a:ext cx="6509866" cy="22166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3" imgW="2657856" imgH="905256" progId="ACD.ChemSketch.20">
                  <p:embed/>
                </p:oleObj>
              </mc:Choice>
              <mc:Fallback>
                <p:oleObj name="ChemSketch" r:id="rId3" imgW="2657856" imgH="905256" progId="ACD.ChemSketch.2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3356992"/>
                        <a:ext cx="6509866" cy="22166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8412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Alkyl substituents and ring residues</a:t>
            </a:r>
          </a:p>
          <a:p>
            <a:pPr marL="0" indent="0">
              <a:buNone/>
            </a:pPr>
            <a:r>
              <a:rPr lang="en-US" b="1" dirty="0"/>
              <a:t>Add </a:t>
            </a:r>
            <a:r>
              <a:rPr lang="en-US" dirty="0"/>
              <a:t> 5 nm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E42E6F"/>
                </a:solidFill>
              </a:rPr>
              <a:t>  3x5 = 15 nm                              </a:t>
            </a:r>
            <a:r>
              <a:rPr lang="en-US" b="1" dirty="0">
                <a:solidFill>
                  <a:srgbClr val="00B0F0"/>
                </a:solidFill>
              </a:rPr>
              <a:t>3x5 = 15 nm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252776"/>
              </p:ext>
            </p:extLst>
          </p:nvPr>
        </p:nvGraphicFramePr>
        <p:xfrm>
          <a:off x="467544" y="2348880"/>
          <a:ext cx="3314729" cy="1872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2" imgW="1030224" imgH="585216" progId="ACD.ChemSketch.20">
                  <p:embed/>
                </p:oleObj>
              </mc:Choice>
              <mc:Fallback>
                <p:oleObj name="ChemSketch" r:id="rId2" imgW="1030224" imgH="585216" progId="ACD.ChemSketch.2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348880"/>
                        <a:ext cx="3314729" cy="18722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245725"/>
              </p:ext>
            </p:extLst>
          </p:nvPr>
        </p:nvGraphicFramePr>
        <p:xfrm>
          <a:off x="4932040" y="2204864"/>
          <a:ext cx="3514420" cy="235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4" imgW="957072" imgH="637032" progId="ACD.ChemSketch.20">
                  <p:embed/>
                </p:oleObj>
              </mc:Choice>
              <mc:Fallback>
                <p:oleObj name="ChemSketch" r:id="rId4" imgW="957072" imgH="637032" progId="ACD.ChemSketch.2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2204864"/>
                        <a:ext cx="3514420" cy="23546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3045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Double bond Extending conjugation</a:t>
            </a:r>
          </a:p>
          <a:p>
            <a:pPr marL="0" indent="0">
              <a:buNone/>
            </a:pPr>
            <a:r>
              <a:rPr lang="en-US" dirty="0"/>
              <a:t>Add 30 nm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2x30 = 60 nm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947" y="2295153"/>
            <a:ext cx="3768237" cy="2934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9667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n-US" dirty="0"/>
              <a:t>Add 5 nm for – Cl, Br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dirty="0"/>
              <a:t>           60 nm    - NR</a:t>
            </a:r>
            <a:r>
              <a:rPr lang="en-US" sz="1800" dirty="0"/>
              <a:t>2</a:t>
            </a:r>
            <a:r>
              <a:rPr lang="en-US" dirty="0"/>
              <a:t>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dirty="0"/>
              <a:t>          30 nm    - S alkyl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dirty="0"/>
              <a:t>            6 nm     - O alkyl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dirty="0"/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val="3225317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Calculate the </a:t>
            </a:r>
            <a:r>
              <a:rPr lang="el-GR" b="1" dirty="0"/>
              <a:t>λ</a:t>
            </a:r>
            <a:r>
              <a:rPr lang="en-US" b="1" dirty="0"/>
              <a:t>max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l-GR" b="1" dirty="0"/>
              <a:t>λ</a:t>
            </a:r>
            <a:r>
              <a:rPr lang="en-US" b="1" dirty="0"/>
              <a:t>max</a:t>
            </a:r>
            <a:r>
              <a:rPr lang="en-US" dirty="0"/>
              <a:t> =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29" y="2060848"/>
            <a:ext cx="6415259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601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Base value 	= 	253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Alkyl subs.	2x5	= 	10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Ring </a:t>
            </a:r>
            <a:r>
              <a:rPr lang="en-US" dirty="0" err="1"/>
              <a:t>resid</a:t>
            </a:r>
            <a:r>
              <a:rPr lang="en-US" dirty="0"/>
              <a:t>. 3x5	= 	15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Extending Con. 1= 	30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Exocyclic 1		= 	5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b="1" dirty="0"/>
              <a:t>λ</a:t>
            </a:r>
            <a:r>
              <a:rPr lang="en-US" b="1" dirty="0"/>
              <a:t>max</a:t>
            </a:r>
            <a:r>
              <a:rPr lang="en-US" dirty="0"/>
              <a:t> 		= 	313 nm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664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24745"/>
            <a:ext cx="6327697" cy="4824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3270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Base value	 	= 	253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Alkyl subs.	2x5	= 	10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Ring </a:t>
            </a:r>
            <a:r>
              <a:rPr lang="en-US" dirty="0" err="1"/>
              <a:t>resid</a:t>
            </a:r>
            <a:r>
              <a:rPr lang="en-US" dirty="0"/>
              <a:t>. 3x5	= 	15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Extending Con. 1= 	30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Exocyclic 1		= 	10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Exocyclic 2x5 	= 	10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b="1" dirty="0"/>
              <a:t>λ</a:t>
            </a:r>
            <a:r>
              <a:rPr lang="en-US" b="1" dirty="0"/>
              <a:t>max</a:t>
            </a:r>
            <a:r>
              <a:rPr lang="en-US" dirty="0"/>
              <a:t> 		= 	333 nm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369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1845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</a:rPr>
              <a:t>Principle, Instrumentation and Applications of UV – Spectroscopy</a:t>
            </a:r>
          </a:p>
        </p:txBody>
      </p:sp>
    </p:spTree>
    <p:extLst>
      <p:ext uri="{BB962C8B-B14F-4D97-AF65-F5344CB8AC3E}">
        <p14:creationId xmlns:p14="http://schemas.microsoft.com/office/powerpoint/2010/main" val="15171007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40928"/>
            <a:ext cx="3600400" cy="575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561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Base value	 	= 	215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Ring </a:t>
            </a:r>
            <a:r>
              <a:rPr lang="en-US" dirty="0" err="1"/>
              <a:t>resid</a:t>
            </a:r>
            <a:r>
              <a:rPr lang="en-US" dirty="0"/>
              <a:t>. 2x5	= 	10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Exocyclic 1		= 	5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b="1" dirty="0"/>
              <a:t>λ</a:t>
            </a:r>
            <a:r>
              <a:rPr lang="en-US" b="1" dirty="0"/>
              <a:t>max</a:t>
            </a:r>
            <a:r>
              <a:rPr lang="en-US" dirty="0"/>
              <a:t> 		= 	230 nm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453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600" y="1052736"/>
            <a:ext cx="5565680" cy="4220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7458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Base value	 	= 	253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Ring </a:t>
            </a:r>
            <a:r>
              <a:rPr lang="en-US" dirty="0" err="1"/>
              <a:t>resid</a:t>
            </a:r>
            <a:r>
              <a:rPr lang="en-US" dirty="0"/>
              <a:t>.  5x5	= 	25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Extending Con. 2= 	60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Exocyclic 1		= 	5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b="1" dirty="0"/>
              <a:t>λ</a:t>
            </a:r>
            <a:r>
              <a:rPr lang="en-US" b="1" dirty="0"/>
              <a:t>max</a:t>
            </a:r>
            <a:r>
              <a:rPr lang="en-US" dirty="0"/>
              <a:t> 		= 	343 nm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225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4807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α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l-GR" b="1" dirty="0">
                <a:solidFill>
                  <a:srgbClr val="FF0000"/>
                </a:solidFill>
              </a:rPr>
              <a:t>β</a:t>
            </a:r>
            <a:r>
              <a:rPr lang="en-US" b="1" dirty="0">
                <a:solidFill>
                  <a:srgbClr val="FF0000"/>
                </a:solidFill>
              </a:rPr>
              <a:t> – unsaturated ketones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300" dirty="0"/>
              <a:t>Base value 		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300" dirty="0"/>
              <a:t>Six membered ring 	= 215 nm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300" dirty="0"/>
              <a:t>Five  membered ring 	= 202 nm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300" dirty="0"/>
              <a:t>Unsaturated aldehyde = 207nm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300" dirty="0"/>
              <a:t>Add 10 for each substituent on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300" dirty="0"/>
              <a:t>			   	</a:t>
            </a:r>
            <a:r>
              <a:rPr lang="el-GR" sz="3300" dirty="0"/>
              <a:t>α</a:t>
            </a:r>
            <a:r>
              <a:rPr lang="en-US" sz="3300" dirty="0"/>
              <a:t> carbon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300" dirty="0"/>
              <a:t>                      12 for	 </a:t>
            </a:r>
            <a:r>
              <a:rPr lang="el-GR" sz="3300" dirty="0"/>
              <a:t>β</a:t>
            </a:r>
            <a:r>
              <a:rPr lang="en-US" sz="3300" dirty="0"/>
              <a:t> carbon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300" dirty="0"/>
              <a:t>                       18 for     	</a:t>
            </a:r>
            <a:r>
              <a:rPr lang="el-GR" sz="3300" dirty="0"/>
              <a:t>γ</a:t>
            </a:r>
            <a:r>
              <a:rPr lang="en-US" sz="3300" dirty="0"/>
              <a:t> and </a:t>
            </a:r>
            <a:r>
              <a:rPr lang="el-GR" sz="3300" dirty="0"/>
              <a:t>δ</a:t>
            </a:r>
            <a:r>
              <a:rPr lang="en-US" sz="3300" dirty="0"/>
              <a:t> carbon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3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4793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Add 5 for Ring residue and alkyl substituents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Extending Con. 	= 	30 nm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Exocyclic 		= 	5 nm</a:t>
            </a:r>
          </a:p>
          <a:p>
            <a:pPr marL="0" indent="0">
              <a:buNone/>
            </a:pPr>
            <a:r>
              <a:rPr lang="en-US" dirty="0"/>
              <a:t>If </a:t>
            </a:r>
            <a:r>
              <a:rPr lang="en-US" dirty="0" err="1"/>
              <a:t>auxochrome</a:t>
            </a:r>
            <a:r>
              <a:rPr lang="en-US" dirty="0"/>
              <a:t> like OH present on the positions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l-GR" dirty="0"/>
              <a:t>α</a:t>
            </a:r>
            <a:r>
              <a:rPr lang="en-US" dirty="0"/>
              <a:t>	= 35 nm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l-GR" dirty="0"/>
              <a:t>β</a:t>
            </a:r>
            <a:r>
              <a:rPr lang="en-US" dirty="0"/>
              <a:t>	= 30 nm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l-GR" dirty="0"/>
              <a:t>δ</a:t>
            </a:r>
            <a:r>
              <a:rPr lang="en-US" dirty="0"/>
              <a:t>	= 50 nm</a:t>
            </a:r>
          </a:p>
          <a:p>
            <a:pPr marL="0" indent="0">
              <a:buNone/>
            </a:pPr>
            <a:r>
              <a:rPr lang="en-US" dirty="0"/>
              <a:t>For </a:t>
            </a:r>
            <a:r>
              <a:rPr lang="en-US" dirty="0" err="1"/>
              <a:t>OAc</a:t>
            </a:r>
            <a:r>
              <a:rPr lang="en-US" dirty="0"/>
              <a:t>	= 6 nm (</a:t>
            </a:r>
            <a:r>
              <a:rPr lang="el-GR" dirty="0"/>
              <a:t>α</a:t>
            </a:r>
            <a:r>
              <a:rPr lang="en-US" dirty="0"/>
              <a:t>, </a:t>
            </a:r>
            <a:r>
              <a:rPr lang="el-GR" dirty="0"/>
              <a:t>β</a:t>
            </a:r>
            <a:r>
              <a:rPr lang="en-US" dirty="0"/>
              <a:t>, </a:t>
            </a:r>
            <a:r>
              <a:rPr lang="el-GR" dirty="0"/>
              <a:t>δ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444852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55272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If  </a:t>
            </a:r>
            <a:r>
              <a:rPr lang="en-US" b="1" dirty="0" err="1">
                <a:solidFill>
                  <a:srgbClr val="FF0000"/>
                </a:solidFill>
              </a:rPr>
              <a:t>OMe</a:t>
            </a:r>
            <a:r>
              <a:rPr lang="en-US" b="1" dirty="0">
                <a:solidFill>
                  <a:srgbClr val="FF0000"/>
                </a:solidFill>
              </a:rPr>
              <a:t> present on the positions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l-GR" dirty="0"/>
              <a:t>α</a:t>
            </a:r>
            <a:r>
              <a:rPr lang="en-US" dirty="0"/>
              <a:t>	= 35 nm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l-GR" dirty="0"/>
              <a:t>β</a:t>
            </a:r>
            <a:r>
              <a:rPr lang="en-US" dirty="0"/>
              <a:t>	= 30 nm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l-GR" dirty="0"/>
              <a:t>γ</a:t>
            </a:r>
            <a:r>
              <a:rPr lang="en-US" dirty="0"/>
              <a:t>	= 17 nm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l-GR" dirty="0"/>
              <a:t>δ</a:t>
            </a:r>
            <a:r>
              <a:rPr lang="en-US" dirty="0"/>
              <a:t>	= 31 nm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Solvents</a:t>
            </a:r>
          </a:p>
          <a:p>
            <a:pPr marL="0" indent="0">
              <a:buNone/>
            </a:pPr>
            <a:r>
              <a:rPr lang="en-US" dirty="0"/>
              <a:t>	Hexane 	 = + 11 nm</a:t>
            </a:r>
          </a:p>
          <a:p>
            <a:pPr marL="0" indent="0">
              <a:buNone/>
            </a:pPr>
            <a:r>
              <a:rPr lang="en-US" dirty="0"/>
              <a:t>	Ether 	 = +7 nm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Dioxane</a:t>
            </a:r>
            <a:r>
              <a:rPr lang="en-US" dirty="0"/>
              <a:t> 	 = +5 nm</a:t>
            </a:r>
          </a:p>
          <a:p>
            <a:pPr marL="0" indent="0">
              <a:buNone/>
            </a:pPr>
            <a:r>
              <a:rPr lang="en-US" dirty="0"/>
              <a:t>	Chloroform= + 1 nm</a:t>
            </a:r>
          </a:p>
          <a:p>
            <a:pPr marL="0" indent="0">
              <a:buNone/>
            </a:pPr>
            <a:r>
              <a:rPr lang="en-US" dirty="0"/>
              <a:t>	Water 	 = - 8 nm</a:t>
            </a:r>
          </a:p>
        </p:txBody>
      </p:sp>
    </p:spTree>
    <p:extLst>
      <p:ext uri="{BB962C8B-B14F-4D97-AF65-F5344CB8AC3E}">
        <p14:creationId xmlns:p14="http://schemas.microsoft.com/office/powerpoint/2010/main" val="22150558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816" y="980728"/>
            <a:ext cx="6436512" cy="4226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58888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Base Value 		=215 nm</a:t>
            </a:r>
          </a:p>
          <a:p>
            <a:pPr marL="0" indent="0">
              <a:buNone/>
            </a:pPr>
            <a:r>
              <a:rPr lang="el-GR" dirty="0"/>
              <a:t>Β</a:t>
            </a:r>
            <a:r>
              <a:rPr lang="en-US" dirty="0"/>
              <a:t> alkyl subst. 2x12 	= 24 nm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b="1" dirty="0"/>
              <a:t>λ</a:t>
            </a:r>
            <a:r>
              <a:rPr lang="en-US" b="1" dirty="0"/>
              <a:t>max</a:t>
            </a:r>
            <a:r>
              <a:rPr lang="en-US" dirty="0"/>
              <a:t> 			= 238 nm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685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4" y="980728"/>
            <a:ext cx="5481772" cy="4466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7892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08712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what is Spectroscopy?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 	it is the study of the absorption and emission of light and other radiation by means of interaction with matter and to measures and interprets the electromagnetic spectra.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Spectrum - image in Latin,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 err="1"/>
              <a:t>Skopia</a:t>
            </a:r>
            <a:r>
              <a:rPr lang="en-US" b="1" dirty="0"/>
              <a:t> - observation in Greek</a:t>
            </a:r>
            <a:r>
              <a:rPr lang="en-US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study</a:t>
            </a:r>
          </a:p>
        </p:txBody>
      </p:sp>
      <p:pic>
        <p:nvPicPr>
          <p:cNvPr id="4098" name="Picture 2" descr="C:\Users\JESU\Desktop\spectr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12976"/>
            <a:ext cx="3384376" cy="341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5649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Base Value 		=215 nm</a:t>
            </a:r>
          </a:p>
          <a:p>
            <a:pPr marL="0" indent="0">
              <a:buNone/>
            </a:pPr>
            <a:r>
              <a:rPr lang="el-GR" dirty="0"/>
              <a:t>α</a:t>
            </a:r>
            <a:r>
              <a:rPr lang="en-US" dirty="0"/>
              <a:t> alkyl subst. 		= 10 nm</a:t>
            </a:r>
          </a:p>
          <a:p>
            <a:pPr marL="0" indent="0">
              <a:buNone/>
            </a:pPr>
            <a:r>
              <a:rPr lang="el-GR" dirty="0"/>
              <a:t>β</a:t>
            </a:r>
            <a:r>
              <a:rPr lang="en-US" dirty="0"/>
              <a:t> alkyl subst. 2x12 	= 24 nm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b="1" dirty="0"/>
              <a:t>λ</a:t>
            </a:r>
            <a:r>
              <a:rPr lang="en-US" b="1" dirty="0"/>
              <a:t>max</a:t>
            </a:r>
            <a:r>
              <a:rPr lang="en-US" dirty="0"/>
              <a:t> 			= 249 nm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8159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40768"/>
            <a:ext cx="5361472" cy="4611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61557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Base Value 		=253 nm(</a:t>
            </a:r>
            <a:r>
              <a:rPr lang="en-US" dirty="0" err="1"/>
              <a:t>Cisoid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Homoannular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α</a:t>
            </a:r>
            <a:r>
              <a:rPr lang="en-US" dirty="0"/>
              <a:t> ring residue 		= 10 nm</a:t>
            </a:r>
          </a:p>
          <a:p>
            <a:pPr marL="0" indent="0">
              <a:buNone/>
            </a:pPr>
            <a:r>
              <a:rPr lang="el-GR" dirty="0"/>
              <a:t>δ</a:t>
            </a:r>
            <a:r>
              <a:rPr lang="en-US" dirty="0"/>
              <a:t> ring residue 		= 18 nm</a:t>
            </a:r>
          </a:p>
          <a:p>
            <a:pPr marL="0" indent="0">
              <a:buNone/>
            </a:pPr>
            <a:r>
              <a:rPr lang="en-US" dirty="0"/>
              <a:t>Exocyclic			= 5 nm</a:t>
            </a:r>
          </a:p>
          <a:p>
            <a:pPr marL="0" indent="0">
              <a:buNone/>
            </a:pPr>
            <a:r>
              <a:rPr lang="en-US" dirty="0"/>
              <a:t>Extending conj.		= 30 nm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l-GR" b="1" dirty="0"/>
              <a:t>λ</a:t>
            </a:r>
            <a:r>
              <a:rPr lang="en-US" b="1" dirty="0"/>
              <a:t>max</a:t>
            </a:r>
            <a:r>
              <a:rPr lang="en-US" dirty="0"/>
              <a:t> 			= 316 nm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3018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93" y="1052736"/>
            <a:ext cx="7760715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59034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Base Value 		=215nm(</a:t>
            </a:r>
            <a:r>
              <a:rPr lang="en-US" dirty="0" err="1"/>
              <a:t>Transoid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Heteroannular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l-GR" dirty="0"/>
              <a:t>β</a:t>
            </a:r>
            <a:r>
              <a:rPr lang="en-US" dirty="0"/>
              <a:t> ring residue 		= 12 nm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l-GR" dirty="0"/>
              <a:t>δ</a:t>
            </a:r>
            <a:r>
              <a:rPr lang="en-US" dirty="0"/>
              <a:t> ring residue 		= 18 nm</a:t>
            </a:r>
          </a:p>
          <a:p>
            <a:pPr marL="0" indent="0">
              <a:buNone/>
            </a:pPr>
            <a:r>
              <a:rPr lang="en-US" dirty="0"/>
              <a:t>Exocyclic	2		= 5 nm</a:t>
            </a:r>
          </a:p>
          <a:p>
            <a:pPr marL="0" indent="0">
              <a:buNone/>
            </a:pPr>
            <a:r>
              <a:rPr lang="en-US" dirty="0"/>
              <a:t>Extending conj.		= 30 nm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l-GR" b="1" dirty="0"/>
              <a:t>λ</a:t>
            </a:r>
            <a:r>
              <a:rPr lang="en-US" b="1" dirty="0"/>
              <a:t>max</a:t>
            </a:r>
            <a:r>
              <a:rPr lang="en-US" dirty="0"/>
              <a:t> 			= 280 nm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8566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77" y="834506"/>
            <a:ext cx="6807883" cy="453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07618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Base Value 		=253 nm(</a:t>
            </a:r>
            <a:r>
              <a:rPr lang="en-US" dirty="0" err="1"/>
              <a:t>Cisoid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Homoannular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l-GR" dirty="0"/>
              <a:t>α</a:t>
            </a:r>
            <a:r>
              <a:rPr lang="en-US" dirty="0"/>
              <a:t> ring residue 		= 10 nm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l-GR" dirty="0"/>
              <a:t>δ</a:t>
            </a:r>
            <a:r>
              <a:rPr lang="en-US" dirty="0"/>
              <a:t> ring residue 		= 18 nm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l-GR" dirty="0"/>
              <a:t>δ</a:t>
            </a:r>
            <a:r>
              <a:rPr lang="en-US" dirty="0"/>
              <a:t> OH subst.		= 50 nm</a:t>
            </a:r>
          </a:p>
          <a:p>
            <a:pPr marL="0" indent="0">
              <a:buNone/>
            </a:pPr>
            <a:r>
              <a:rPr lang="en-US" dirty="0"/>
              <a:t>Exocyclic	1		= 5 nm</a:t>
            </a:r>
          </a:p>
          <a:p>
            <a:pPr marL="0" indent="0">
              <a:buNone/>
            </a:pPr>
            <a:r>
              <a:rPr lang="en-US" dirty="0"/>
              <a:t>Extending conj.		= 30 nm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l-GR" b="1" dirty="0"/>
              <a:t>λ</a:t>
            </a:r>
            <a:r>
              <a:rPr lang="en-US" b="1" dirty="0"/>
              <a:t>max</a:t>
            </a:r>
            <a:r>
              <a:rPr lang="en-US" dirty="0"/>
              <a:t> 			= 357 nm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997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Types:</a:t>
            </a:r>
          </a:p>
          <a:p>
            <a:pPr marL="0" indent="0">
              <a:buNone/>
            </a:pPr>
            <a:r>
              <a:rPr lang="en-US" dirty="0"/>
              <a:t>Molecular, Atomic, Electronic</a:t>
            </a:r>
          </a:p>
          <a:p>
            <a:pPr>
              <a:lnSpc>
                <a:spcPct val="150000"/>
              </a:lnSpc>
            </a:pPr>
            <a:r>
              <a:rPr lang="en-US" dirty="0"/>
              <a:t>Ultraviolet-Visible (UV/Vis) Spectroscopy.</a:t>
            </a:r>
          </a:p>
          <a:p>
            <a:pPr>
              <a:lnSpc>
                <a:spcPct val="150000"/>
              </a:lnSpc>
            </a:pPr>
            <a:r>
              <a:rPr lang="en-US" dirty="0"/>
              <a:t>Infrared (IR) Spectroscopy.</a:t>
            </a:r>
          </a:p>
          <a:p>
            <a:pPr>
              <a:lnSpc>
                <a:spcPct val="150000"/>
              </a:lnSpc>
            </a:pPr>
            <a:r>
              <a:rPr lang="en-US" dirty="0"/>
              <a:t>Raman Spectroscopy. </a:t>
            </a:r>
          </a:p>
          <a:p>
            <a:pPr>
              <a:lnSpc>
                <a:spcPct val="150000"/>
              </a:lnSpc>
            </a:pPr>
            <a:r>
              <a:rPr lang="en-US" dirty="0"/>
              <a:t>NMR Spectroscopy. H1 NMR, C13 NMR.</a:t>
            </a:r>
          </a:p>
          <a:p>
            <a:pPr>
              <a:lnSpc>
                <a:spcPct val="150000"/>
              </a:lnSpc>
            </a:pPr>
            <a:r>
              <a:rPr lang="en-US" dirty="0"/>
              <a:t>Mass Spectroscopy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415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6264696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UV-Vis Spectroscopy (or Spectrophotometry)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>
                <a:solidFill>
                  <a:srgbClr val="00B050"/>
                </a:solidFill>
              </a:rPr>
              <a:t>it is a quantitative technique used to measure how much a chemical substance absorbs light. This is done by measuring the intensity of light that passes through a sample with respect to the intensity of light through a reference sample or blank.</a:t>
            </a:r>
          </a:p>
        </p:txBody>
      </p:sp>
    </p:spTree>
    <p:extLst>
      <p:ext uri="{BB962C8B-B14F-4D97-AF65-F5344CB8AC3E}">
        <p14:creationId xmlns:p14="http://schemas.microsoft.com/office/powerpoint/2010/main" val="134706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404664"/>
            <a:ext cx="8640960" cy="604867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b="1" dirty="0">
                <a:solidFill>
                  <a:srgbClr val="C00000"/>
                </a:solidFill>
              </a:rPr>
              <a:t>	Radiation that has both electric and magnetic fields and travels in waves. It comes from natural and man-made sources. Electromagnetic radiation can vary in strength from low energy to high energy. It includes radio waves, microwaves, infrared light, visible light, ultraviolet light, x-rays, and gamma rays.</a:t>
            </a:r>
          </a:p>
        </p:txBody>
      </p:sp>
    </p:spTree>
    <p:extLst>
      <p:ext uri="{BB962C8B-B14F-4D97-AF65-F5344CB8AC3E}">
        <p14:creationId xmlns:p14="http://schemas.microsoft.com/office/powerpoint/2010/main" val="4135748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95" y="332656"/>
            <a:ext cx="8187753" cy="614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587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Principle involved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dirty="0"/>
              <a:t>	</a:t>
            </a:r>
            <a:r>
              <a:rPr lang="en-US" b="1" dirty="0">
                <a:solidFill>
                  <a:srgbClr val="0070C0"/>
                </a:solidFill>
              </a:rPr>
              <a:t>When the interaction between incident radiation and the electron cloud in a </a:t>
            </a:r>
            <a:r>
              <a:rPr lang="en-US" b="1" dirty="0" err="1">
                <a:solidFill>
                  <a:srgbClr val="0070C0"/>
                </a:solidFill>
              </a:rPr>
              <a:t>chromophore</a:t>
            </a:r>
            <a:r>
              <a:rPr lang="en-US" b="1" dirty="0">
                <a:solidFill>
                  <a:srgbClr val="0070C0"/>
                </a:solidFill>
              </a:rPr>
              <a:t> results in an electronic transition involving the promotion of one or more of the outer shell or the bonding electrons from a ground state into a higher energy state, ultraviolet-visible ( UV-Vis) spectra are derived.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562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048672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Woodward </a:t>
            </a:r>
            <a:r>
              <a:rPr lang="en-US" b="1" dirty="0" err="1">
                <a:solidFill>
                  <a:srgbClr val="FF0000"/>
                </a:solidFill>
              </a:rPr>
              <a:t>Fieser</a:t>
            </a:r>
            <a:r>
              <a:rPr lang="en-US" b="1" dirty="0">
                <a:solidFill>
                  <a:srgbClr val="FF0000"/>
                </a:solidFill>
              </a:rPr>
              <a:t> Rules (1941)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b="1" dirty="0">
                <a:solidFill>
                  <a:srgbClr val="00B050"/>
                </a:solidFill>
              </a:rPr>
              <a:t>* Acyclic </a:t>
            </a:r>
            <a:r>
              <a:rPr lang="en-US" b="1" dirty="0" err="1">
                <a:solidFill>
                  <a:srgbClr val="00B050"/>
                </a:solidFill>
              </a:rPr>
              <a:t>Dienes</a:t>
            </a:r>
            <a:endParaRPr lang="en-US" b="1" dirty="0">
              <a:solidFill>
                <a:srgbClr val="00B050"/>
              </a:solidFill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b="1" dirty="0">
                <a:solidFill>
                  <a:srgbClr val="E42E6F"/>
                </a:solidFill>
              </a:rPr>
              <a:t>* </a:t>
            </a:r>
            <a:r>
              <a:rPr lang="en-US" b="1" dirty="0" err="1">
                <a:solidFill>
                  <a:srgbClr val="E42E6F"/>
                </a:solidFill>
              </a:rPr>
              <a:t>Sixmembered</a:t>
            </a:r>
            <a:r>
              <a:rPr lang="en-US" b="1" dirty="0">
                <a:solidFill>
                  <a:srgbClr val="E42E6F"/>
                </a:solidFill>
              </a:rPr>
              <a:t> ring </a:t>
            </a:r>
            <a:r>
              <a:rPr lang="en-US" b="1" dirty="0" err="1">
                <a:solidFill>
                  <a:srgbClr val="E42E6F"/>
                </a:solidFill>
              </a:rPr>
              <a:t>Dienes</a:t>
            </a:r>
            <a:endParaRPr lang="en-US" b="1" dirty="0">
              <a:solidFill>
                <a:srgbClr val="E42E6F"/>
              </a:solidFill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b="1" dirty="0">
                <a:solidFill>
                  <a:srgbClr val="00B0F0"/>
                </a:solidFill>
              </a:rPr>
              <a:t>* </a:t>
            </a:r>
            <a:r>
              <a:rPr lang="el-GR" b="1" dirty="0">
                <a:solidFill>
                  <a:srgbClr val="00B0F0"/>
                </a:solidFill>
              </a:rPr>
              <a:t>α</a:t>
            </a:r>
            <a:r>
              <a:rPr lang="en-US" b="1" dirty="0">
                <a:solidFill>
                  <a:srgbClr val="00B0F0"/>
                </a:solidFill>
              </a:rPr>
              <a:t> – </a:t>
            </a:r>
            <a:r>
              <a:rPr lang="el-GR" b="1" dirty="0">
                <a:solidFill>
                  <a:srgbClr val="00B0F0"/>
                </a:solidFill>
              </a:rPr>
              <a:t>β</a:t>
            </a:r>
            <a:r>
              <a:rPr lang="en-US" b="1" dirty="0">
                <a:solidFill>
                  <a:srgbClr val="00B0F0"/>
                </a:solidFill>
              </a:rPr>
              <a:t> unsaturated </a:t>
            </a:r>
            <a:r>
              <a:rPr lang="en-US" b="1" dirty="0" err="1">
                <a:solidFill>
                  <a:srgbClr val="00B0F0"/>
                </a:solidFill>
              </a:rPr>
              <a:t>Dienes</a:t>
            </a:r>
            <a:endParaRPr lang="en-US" b="1" dirty="0">
              <a:solidFill>
                <a:srgbClr val="00B0F0"/>
              </a:solidFill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b="1" dirty="0">
                <a:solidFill>
                  <a:srgbClr val="7030A0"/>
                </a:solidFill>
              </a:rPr>
              <a:t>* </a:t>
            </a:r>
            <a:r>
              <a:rPr lang="en-US" b="1" dirty="0" err="1">
                <a:solidFill>
                  <a:srgbClr val="7030A0"/>
                </a:solidFill>
              </a:rPr>
              <a:t>Polyenes</a:t>
            </a:r>
            <a:r>
              <a:rPr lang="en-US" b="1" dirty="0">
                <a:solidFill>
                  <a:srgbClr val="7030A0"/>
                </a:solidFill>
              </a:rPr>
              <a:t> etc.</a:t>
            </a:r>
          </a:p>
        </p:txBody>
      </p:sp>
    </p:spTree>
    <p:extLst>
      <p:ext uri="{BB962C8B-B14F-4D97-AF65-F5344CB8AC3E}">
        <p14:creationId xmlns:p14="http://schemas.microsoft.com/office/powerpoint/2010/main" val="1381305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1555</TotalTime>
  <Words>991</Words>
  <Application>Microsoft Office PowerPoint</Application>
  <PresentationFormat>On-screen Show (4:3)</PresentationFormat>
  <Paragraphs>177</Paragraphs>
  <Slides>36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Office Theme</vt:lpstr>
      <vt:lpstr>ChemSketch</vt:lpstr>
      <vt:lpstr>PowerPoint Presentation</vt:lpstr>
      <vt:lpstr>Principle, Instrumentation and Applications of UV – Spectroscopy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JESU</dc:creator>
  <cp:lastModifiedBy>HP</cp:lastModifiedBy>
  <cp:revision>71</cp:revision>
  <dcterms:created xsi:type="dcterms:W3CDTF">2022-07-09T09:52:07Z</dcterms:created>
  <dcterms:modified xsi:type="dcterms:W3CDTF">2024-07-18T04:55:24Z</dcterms:modified>
</cp:coreProperties>
</file>